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handoutMasterIdLst>
    <p:handoutMasterId r:id="rId10"/>
  </p:handoutMasterIdLst>
  <p:sldIdLst>
    <p:sldId id="258" r:id="rId2"/>
    <p:sldId id="264" r:id="rId3"/>
    <p:sldId id="268" r:id="rId4"/>
    <p:sldId id="269" r:id="rId5"/>
    <p:sldId id="270" r:id="rId6"/>
    <p:sldId id="271"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D94"/>
    <a:srgbClr val="00649C"/>
    <a:srgbClr val="019543"/>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showGuides="1">
      <p:cViewPr varScale="1">
        <p:scale>
          <a:sx n="46" d="100"/>
          <a:sy n="46" d="100"/>
        </p:scale>
        <p:origin x="1068"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740564" y="1756665"/>
            <a:ext cx="2647785" cy="2647785"/>
          </a:xfrm>
          <a:prstGeom prst="ellipse">
            <a:avLst/>
          </a:prstGeom>
          <a:solidFill>
            <a:srgbClr val="0FAD9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3202064"/>
            <a:ext cx="5438416" cy="1631452"/>
          </a:xfrm>
          <a:prstGeom prst="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People who follow Islam are known </a:t>
            </a:r>
          </a:p>
          <a:p>
            <a:r>
              <a:rPr lang="en-GB" altLang="en-US" sz="1600" dirty="0">
                <a:solidFill>
                  <a:schemeClr val="tx1"/>
                </a:solidFill>
              </a:rPr>
              <a:t>as Muslims. Muslims believe that </a:t>
            </a:r>
          </a:p>
          <a:p>
            <a:r>
              <a:rPr lang="en-GB" altLang="en-US" sz="1600" dirty="0">
                <a:solidFill>
                  <a:schemeClr val="tx1"/>
                </a:solidFill>
              </a:rPr>
              <a:t>Islam has always existed and</a:t>
            </a:r>
          </a:p>
          <a:p>
            <a:r>
              <a:rPr lang="en-GB" altLang="en-US" sz="1600" dirty="0">
                <a:solidFill>
                  <a:schemeClr val="tx1"/>
                </a:solidFill>
              </a:rPr>
              <a:t>was revealed to them through </a:t>
            </a:r>
          </a:p>
          <a:p>
            <a:r>
              <a:rPr lang="en-GB" altLang="en-US" sz="1600" dirty="0">
                <a:solidFill>
                  <a:schemeClr val="tx1"/>
                </a:solidFill>
              </a:rPr>
              <a:t>a number of people called </a:t>
            </a:r>
          </a:p>
          <a:p>
            <a:r>
              <a:rPr lang="en-GB" altLang="en-US" sz="1600" dirty="0">
                <a:solidFill>
                  <a:schemeClr val="tx1"/>
                </a:solidFill>
              </a:rPr>
              <a:t>prophets. </a:t>
            </a:r>
            <a:endParaRPr lang="en-GB" sz="1600" dirty="0"/>
          </a:p>
        </p:txBody>
      </p:sp>
      <p:sp>
        <p:nvSpPr>
          <p:cNvPr id="21" name="Title 20"/>
          <p:cNvSpPr>
            <a:spLocks noGrp="1"/>
          </p:cNvSpPr>
          <p:nvPr>
            <p:ph type="title"/>
          </p:nvPr>
        </p:nvSpPr>
        <p:spPr>
          <a:xfrm>
            <a:off x="445274" y="765175"/>
            <a:ext cx="8236764" cy="817135"/>
          </a:xfrm>
          <a:prstGeom prst="roundRect">
            <a:avLst>
              <a:gd name="adj" fmla="val 0"/>
            </a:avLst>
          </a:prstGeom>
          <a:solidFill>
            <a:srgbClr val="00649C"/>
          </a:solidFill>
        </p:spPr>
        <p:txBody>
          <a:bodyPr/>
          <a:lstStyle/>
          <a:p>
            <a:r>
              <a:rPr lang="en-GB" sz="3600" dirty="0">
                <a:solidFill>
                  <a:schemeClr val="bg1"/>
                </a:solidFill>
                <a:latin typeface="+mn-lt"/>
              </a:rPr>
              <a:t>Islam</a:t>
            </a:r>
          </a:p>
        </p:txBody>
      </p:sp>
      <p:sp>
        <p:nvSpPr>
          <p:cNvPr id="7" name="TextBox 6"/>
          <p:cNvSpPr txBox="1"/>
          <p:nvPr/>
        </p:nvSpPr>
        <p:spPr>
          <a:xfrm>
            <a:off x="755650" y="1688971"/>
            <a:ext cx="5016997" cy="1600438"/>
          </a:xfrm>
          <a:prstGeom prst="rect">
            <a:avLst/>
          </a:prstGeom>
          <a:noFill/>
        </p:spPr>
        <p:txBody>
          <a:bodyPr wrap="square" rtlCol="0">
            <a:spAutoFit/>
          </a:bodyPr>
          <a:lstStyle/>
          <a:p>
            <a:r>
              <a:rPr lang="en-GB" altLang="en-US" sz="1600" dirty="0"/>
              <a:t>Islam is the world’s second largest </a:t>
            </a:r>
          </a:p>
          <a:p>
            <a:r>
              <a:rPr lang="en-GB" altLang="en-US" sz="1600" dirty="0"/>
              <a:t>religion. It teaches that God is merciful, </a:t>
            </a:r>
          </a:p>
          <a:p>
            <a:r>
              <a:rPr lang="en-GB" altLang="en-US" sz="1600" dirty="0"/>
              <a:t>powerful and unique and that people </a:t>
            </a:r>
          </a:p>
          <a:p>
            <a:r>
              <a:rPr lang="en-GB" altLang="en-US" sz="1600" dirty="0"/>
              <a:t>can call on God when they are in need </a:t>
            </a:r>
          </a:p>
          <a:p>
            <a:r>
              <a:rPr lang="en-GB" altLang="en-US" sz="1600" dirty="0"/>
              <a:t>and distressed. He is known as Allah.</a:t>
            </a:r>
          </a:p>
          <a:p>
            <a:endParaRPr lang="en-GB" dirty="0"/>
          </a:p>
        </p:txBody>
      </p:sp>
      <p:sp>
        <p:nvSpPr>
          <p:cNvPr id="10" name="Rectangle 9"/>
          <p:cNvSpPr/>
          <p:nvPr/>
        </p:nvSpPr>
        <p:spPr>
          <a:xfrm>
            <a:off x="755650" y="3175898"/>
            <a:ext cx="5438416" cy="2305877"/>
          </a:xfrm>
          <a:prstGeom prst="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It is believed that the last prophet </a:t>
            </a:r>
          </a:p>
          <a:p>
            <a:r>
              <a:rPr lang="en-GB" altLang="en-US" sz="1600" dirty="0">
                <a:solidFill>
                  <a:schemeClr val="tx1"/>
                </a:solidFill>
              </a:rPr>
              <a:t>was Muhammad. Prophet </a:t>
            </a:r>
          </a:p>
          <a:p>
            <a:r>
              <a:rPr lang="en-GB" altLang="en-US" sz="1600" dirty="0">
                <a:solidFill>
                  <a:schemeClr val="tx1"/>
                </a:solidFill>
              </a:rPr>
              <a:t>Muhammad is so important to </a:t>
            </a:r>
          </a:p>
          <a:p>
            <a:r>
              <a:rPr lang="en-GB" altLang="en-US" sz="1600" dirty="0">
                <a:solidFill>
                  <a:schemeClr val="tx1"/>
                </a:solidFill>
              </a:rPr>
              <a:t>Muslims that whenever they say </a:t>
            </a:r>
          </a:p>
          <a:p>
            <a:r>
              <a:rPr lang="en-GB" altLang="en-US" sz="1600" dirty="0">
                <a:solidFill>
                  <a:schemeClr val="tx1"/>
                </a:solidFill>
              </a:rPr>
              <a:t>his name, they also say </a:t>
            </a:r>
            <a:r>
              <a:rPr lang="en-US" altLang="en-US" sz="1600" dirty="0">
                <a:solidFill>
                  <a:schemeClr val="tx1"/>
                </a:solidFill>
              </a:rPr>
              <a:t>'Peace </a:t>
            </a:r>
          </a:p>
          <a:p>
            <a:r>
              <a:rPr lang="en-US" altLang="en-US" sz="1600" dirty="0">
                <a:solidFill>
                  <a:schemeClr val="tx1"/>
                </a:solidFill>
              </a:rPr>
              <a:t>be upon him', and when they </a:t>
            </a:r>
          </a:p>
          <a:p>
            <a:r>
              <a:rPr lang="en-US" altLang="en-US" sz="1600" dirty="0">
                <a:solidFill>
                  <a:schemeClr val="tx1"/>
                </a:solidFill>
              </a:rPr>
              <a:t>write his name they write it </a:t>
            </a:r>
          </a:p>
          <a:p>
            <a:r>
              <a:rPr lang="en-US" altLang="en-US" sz="1600" dirty="0">
                <a:solidFill>
                  <a:schemeClr val="tx1"/>
                </a:solidFill>
              </a:rPr>
              <a:t>but sometimes shorten it </a:t>
            </a:r>
          </a:p>
          <a:p>
            <a:r>
              <a:rPr lang="en-US" altLang="en-US" sz="1600" dirty="0">
                <a:solidFill>
                  <a:schemeClr val="tx1"/>
                </a:solidFill>
              </a:rPr>
              <a:t>to PBUH.</a:t>
            </a:r>
            <a:endParaRPr lang="en-GB" sz="16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506524" y="1915446"/>
            <a:ext cx="4881825" cy="3966234"/>
          </a:xfrm>
          <a:prstGeom prst="rect">
            <a:avLst/>
          </a:prstGeom>
        </p:spPr>
      </p:pic>
      <p:sp>
        <p:nvSpPr>
          <p:cNvPr id="3" name="Rectangle 2"/>
          <p:cNvSpPr/>
          <p:nvPr/>
        </p:nvSpPr>
        <p:spPr>
          <a:xfrm>
            <a:off x="445274" y="5664902"/>
            <a:ext cx="8236764" cy="443253"/>
          </a:xfrm>
          <a:prstGeom prst="rect">
            <a:avLst/>
          </a:prstGeom>
          <a:solidFill>
            <a:srgbClr val="0FA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rtlCol="0" anchor="ctr">
            <a:noAutofit/>
          </a:bodyPr>
          <a:lstStyle/>
          <a:p>
            <a:r>
              <a:rPr lang="en-GB" altLang="en-US" sz="1600" b="1" dirty="0">
                <a:solidFill>
                  <a:schemeClr val="bg1"/>
                </a:solidFill>
              </a:rPr>
              <a:t>Did you know…?</a:t>
            </a:r>
            <a:r>
              <a:rPr lang="en-GB" altLang="en-US" sz="1600" dirty="0">
                <a:solidFill>
                  <a:schemeClr val="bg1"/>
                </a:solidFill>
              </a:rPr>
              <a:t> The word prophet means ‘messenger’.</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274" y="5144494"/>
            <a:ext cx="8244715" cy="948331"/>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252000" bIns="108000" rtlCol="0" anchor="ctr">
            <a:noAutofit/>
          </a:bodyPr>
          <a:lstStyle/>
          <a:p>
            <a:pPr>
              <a:spcBef>
                <a:spcPct val="0"/>
              </a:spcBef>
            </a:pPr>
            <a:r>
              <a:rPr lang="en-GB" altLang="en-US" sz="1600" dirty="0">
                <a:solidFill>
                  <a:schemeClr val="bg1"/>
                </a:solidFill>
              </a:rPr>
              <a:t>Anyone who handles or touches the Qur’an has to follow certain rules. They must be clean and wash in special ways called ablutions. </a:t>
            </a:r>
          </a:p>
        </p:txBody>
      </p:sp>
      <p:sp>
        <p:nvSpPr>
          <p:cNvPr id="21" name="Title 20"/>
          <p:cNvSpPr>
            <a:spLocks noGrp="1"/>
          </p:cNvSpPr>
          <p:nvPr>
            <p:ph type="title"/>
          </p:nvPr>
        </p:nvSpPr>
        <p:spPr>
          <a:xfrm>
            <a:off x="445274" y="765175"/>
            <a:ext cx="8244715" cy="817135"/>
          </a:xfrm>
          <a:prstGeom prst="roundRect">
            <a:avLst>
              <a:gd name="adj" fmla="val 0"/>
            </a:avLst>
          </a:prstGeom>
          <a:solidFill>
            <a:srgbClr val="00649C"/>
          </a:solidFill>
        </p:spPr>
        <p:txBody>
          <a:bodyPr/>
          <a:lstStyle/>
          <a:p>
            <a:r>
              <a:rPr lang="en-GB" sz="3600" dirty="0">
                <a:solidFill>
                  <a:schemeClr val="bg1"/>
                </a:solidFill>
              </a:rPr>
              <a:t>The Qur’an</a:t>
            </a:r>
            <a:endParaRPr lang="en-GB" sz="3600" dirty="0">
              <a:solidFill>
                <a:schemeClr val="bg1"/>
              </a:solidFill>
              <a:latin typeface="+mn-lt"/>
            </a:endParaRPr>
          </a:p>
        </p:txBody>
      </p:sp>
      <p:sp>
        <p:nvSpPr>
          <p:cNvPr id="7" name="TextBox 6"/>
          <p:cNvSpPr txBox="1"/>
          <p:nvPr/>
        </p:nvSpPr>
        <p:spPr>
          <a:xfrm>
            <a:off x="755650" y="1708140"/>
            <a:ext cx="7632700" cy="861774"/>
          </a:xfrm>
          <a:prstGeom prst="rect">
            <a:avLst/>
          </a:prstGeom>
          <a:noFill/>
        </p:spPr>
        <p:txBody>
          <a:bodyPr wrap="square" rtlCol="0">
            <a:spAutoFit/>
          </a:bodyPr>
          <a:lstStyle/>
          <a:p>
            <a:pPr>
              <a:spcBef>
                <a:spcPct val="0"/>
              </a:spcBef>
            </a:pPr>
            <a:r>
              <a:rPr lang="en-GB" sz="1600" dirty="0"/>
              <a:t>The Qur’an, which is written in Arabic, is the scripture of Islam</a:t>
            </a:r>
            <a:r>
              <a:rPr lang="en-GB" altLang="en-US" sz="1600" dirty="0"/>
              <a:t>. Muslims believe it was revealed by God to a number of prophets and that it is the word of God. It provides guidance to teach people right and wrong.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643" y="2821522"/>
            <a:ext cx="2775784" cy="219714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515" y="2695744"/>
            <a:ext cx="3004969" cy="2314602"/>
          </a:xfrm>
          <a:prstGeom prst="rect">
            <a:avLst/>
          </a:prstGeom>
        </p:spPr>
      </p:pic>
    </p:spTree>
    <p:extLst>
      <p:ext uri="{BB962C8B-B14F-4D97-AF65-F5344CB8AC3E}">
        <p14:creationId xmlns:p14="http://schemas.microsoft.com/office/powerpoint/2010/main" val="39088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0" y="3425169"/>
            <a:ext cx="3903814" cy="2667656"/>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108000" rtlCol="0" anchor="ctr">
            <a:noAutofit/>
          </a:bodyPr>
          <a:lstStyle/>
          <a:p>
            <a:pPr>
              <a:spcBef>
                <a:spcPct val="0"/>
              </a:spcBef>
            </a:pPr>
            <a:r>
              <a:rPr lang="en-GB" altLang="en-US" sz="1600" dirty="0">
                <a:solidFill>
                  <a:schemeClr val="bg1"/>
                </a:solidFill>
              </a:rPr>
              <a:t>In AD 610, he was meditating in a cave on Mount Hira when the Angel Gabriel appeared to him. </a:t>
            </a:r>
            <a:r>
              <a:rPr lang="en-GB" sz="1600" dirty="0"/>
              <a:t>The angel spoke to him.</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The angel said the word ‘Allah’ and Muhammad began to recite words which he believed came straight from God. This was his first revelation from God.</a:t>
            </a:r>
          </a:p>
        </p:txBody>
      </p:sp>
      <p:sp>
        <p:nvSpPr>
          <p:cNvPr id="21" name="Title 20"/>
          <p:cNvSpPr>
            <a:spLocks noGrp="1"/>
          </p:cNvSpPr>
          <p:nvPr>
            <p:ph type="title"/>
          </p:nvPr>
        </p:nvSpPr>
        <p:spPr>
          <a:xfrm>
            <a:off x="445274" y="765175"/>
            <a:ext cx="8236764" cy="817135"/>
          </a:xfrm>
          <a:prstGeom prst="roundRect">
            <a:avLst>
              <a:gd name="adj" fmla="val 0"/>
            </a:avLst>
          </a:prstGeom>
          <a:solidFill>
            <a:srgbClr val="00649C"/>
          </a:solidFill>
        </p:spPr>
        <p:txBody>
          <a:bodyPr/>
          <a:lstStyle/>
          <a:p>
            <a:r>
              <a:rPr lang="en-GB" sz="3600" dirty="0">
                <a:solidFill>
                  <a:schemeClr val="bg1"/>
                </a:solidFill>
              </a:rPr>
              <a:t>The Revelation of the Qur’an</a:t>
            </a:r>
            <a:endParaRPr lang="en-GB" sz="3600" dirty="0">
              <a:solidFill>
                <a:schemeClr val="bg1"/>
              </a:solidFill>
              <a:latin typeface="+mn-lt"/>
            </a:endParaRPr>
          </a:p>
        </p:txBody>
      </p:sp>
      <p:sp>
        <p:nvSpPr>
          <p:cNvPr id="7" name="TextBox 6"/>
          <p:cNvSpPr txBox="1"/>
          <p:nvPr/>
        </p:nvSpPr>
        <p:spPr>
          <a:xfrm>
            <a:off x="755651" y="1755848"/>
            <a:ext cx="3816350" cy="1846659"/>
          </a:xfrm>
          <a:prstGeom prst="rect">
            <a:avLst/>
          </a:prstGeom>
          <a:noFill/>
        </p:spPr>
        <p:txBody>
          <a:bodyPr wrap="square" lIns="144000" rtlCol="0">
            <a:spAutoFit/>
          </a:bodyPr>
          <a:lstStyle/>
          <a:p>
            <a:pPr>
              <a:spcBef>
                <a:spcPct val="0"/>
              </a:spcBef>
            </a:pPr>
            <a:r>
              <a:rPr lang="en-GB" altLang="en-US" sz="1600" dirty="0"/>
              <a:t>Muhammad was born in Mecca in Saudi Arabia in AD 570. He worked as a merchant and became known for his honesty. He was a deeply spiritual person and would often meditate on Mount Hira.</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309"/>
          <a:stretch/>
        </p:blipFill>
        <p:spPr>
          <a:xfrm>
            <a:off x="4563657" y="1582310"/>
            <a:ext cx="3824694" cy="4510515"/>
          </a:xfrm>
          <a:prstGeom prst="rect">
            <a:avLst/>
          </a:prstGeom>
        </p:spPr>
      </p:pic>
    </p:spTree>
    <p:extLst>
      <p:ext uri="{BB962C8B-B14F-4D97-AF65-F5344CB8AC3E}">
        <p14:creationId xmlns:p14="http://schemas.microsoft.com/office/powerpoint/2010/main" val="41246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5274" y="765175"/>
            <a:ext cx="8245502" cy="817135"/>
          </a:xfrm>
          <a:prstGeom prst="roundRect">
            <a:avLst>
              <a:gd name="adj" fmla="val 0"/>
            </a:avLst>
          </a:prstGeom>
          <a:solidFill>
            <a:srgbClr val="00649C"/>
          </a:solidFill>
        </p:spPr>
        <p:txBody>
          <a:bodyPr/>
          <a:lstStyle/>
          <a:p>
            <a:r>
              <a:rPr lang="en-GB" sz="3600" dirty="0">
                <a:solidFill>
                  <a:schemeClr val="bg1"/>
                </a:solidFill>
              </a:rPr>
              <a:t>Prophet Muhammad</a:t>
            </a:r>
            <a:endParaRPr lang="en-GB" sz="3600" dirty="0">
              <a:solidFill>
                <a:schemeClr val="bg1"/>
              </a:solidFill>
              <a:latin typeface="+mn-lt"/>
            </a:endParaRPr>
          </a:p>
        </p:txBody>
      </p:sp>
      <p:sp>
        <p:nvSpPr>
          <p:cNvPr id="7" name="TextBox 6"/>
          <p:cNvSpPr txBox="1"/>
          <p:nvPr/>
        </p:nvSpPr>
        <p:spPr>
          <a:xfrm>
            <a:off x="751677" y="1873491"/>
            <a:ext cx="5136265" cy="1569660"/>
          </a:xfrm>
          <a:prstGeom prst="rect">
            <a:avLst/>
          </a:prstGeom>
          <a:noFill/>
        </p:spPr>
        <p:txBody>
          <a:bodyPr wrap="square" lIns="108000" rtlCol="0">
            <a:spAutoFit/>
          </a:bodyPr>
          <a:lstStyle/>
          <a:p>
            <a:pPr>
              <a:spcBef>
                <a:spcPct val="0"/>
              </a:spcBef>
            </a:pPr>
            <a:r>
              <a:rPr lang="en-GB" altLang="en-US" sz="1600" dirty="0"/>
              <a:t>Over the next 22 years, Muhammad received revelations from God. These revelations were written down as the Qur’an. From that time, Muhammad was known as Prophet Muhammad and he preached about the revelations for the rest of his life. He is recognised as the founder of Islam.</a:t>
            </a:r>
          </a:p>
        </p:txBody>
      </p:sp>
      <p:sp>
        <p:nvSpPr>
          <p:cNvPr id="12" name="Rectangle 11"/>
          <p:cNvSpPr/>
          <p:nvPr/>
        </p:nvSpPr>
        <p:spPr>
          <a:xfrm>
            <a:off x="751676" y="3829213"/>
            <a:ext cx="3816349" cy="2263612"/>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252000" bIns="108000" rtlCol="0" anchor="ctr">
            <a:noAutofit/>
          </a:bodyPr>
          <a:lstStyle/>
          <a:p>
            <a:pPr>
              <a:spcBef>
                <a:spcPct val="0"/>
              </a:spcBef>
            </a:pPr>
            <a:r>
              <a:rPr lang="en-GB" altLang="en-US" sz="1600" dirty="0">
                <a:solidFill>
                  <a:schemeClr val="bg1"/>
                </a:solidFill>
              </a:rPr>
              <a:t>Prophet Muhammad believed God had chosen him to preach what had been revealed to him and tell the world.</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The principle message is that there is no God but Allah and that life should be lived in submission to Allah.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437" y="3829213"/>
            <a:ext cx="3571502" cy="21874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917" y="1755848"/>
            <a:ext cx="2496433" cy="1976025"/>
          </a:xfrm>
          <a:prstGeom prst="rect">
            <a:avLst/>
          </a:prstGeom>
        </p:spPr>
      </p:pic>
    </p:spTree>
    <p:extLst>
      <p:ext uri="{BB962C8B-B14F-4D97-AF65-F5344CB8AC3E}">
        <p14:creationId xmlns:p14="http://schemas.microsoft.com/office/powerpoint/2010/main" val="34625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5274" y="765175"/>
            <a:ext cx="8245502" cy="817135"/>
          </a:xfrm>
          <a:prstGeom prst="roundRect">
            <a:avLst>
              <a:gd name="adj" fmla="val 0"/>
            </a:avLst>
          </a:prstGeom>
          <a:solidFill>
            <a:srgbClr val="00649C"/>
          </a:solidFill>
        </p:spPr>
        <p:txBody>
          <a:bodyPr/>
          <a:lstStyle/>
          <a:p>
            <a:r>
              <a:rPr lang="en-GB" sz="3600" dirty="0">
                <a:solidFill>
                  <a:schemeClr val="bg1"/>
                </a:solidFill>
              </a:rPr>
              <a:t>Pilgrimages</a:t>
            </a:r>
            <a:endParaRPr lang="en-GB" sz="3600" dirty="0">
              <a:solidFill>
                <a:schemeClr val="bg1"/>
              </a:solidFill>
              <a:latin typeface="+mn-lt"/>
            </a:endParaRPr>
          </a:p>
        </p:txBody>
      </p:sp>
      <p:sp>
        <p:nvSpPr>
          <p:cNvPr id="7" name="TextBox 6"/>
          <p:cNvSpPr txBox="1"/>
          <p:nvPr/>
        </p:nvSpPr>
        <p:spPr>
          <a:xfrm>
            <a:off x="755650" y="1678350"/>
            <a:ext cx="3756716" cy="2062103"/>
          </a:xfrm>
          <a:prstGeom prst="rect">
            <a:avLst/>
          </a:prstGeom>
          <a:noFill/>
        </p:spPr>
        <p:txBody>
          <a:bodyPr wrap="square" lIns="108000" rtlCol="0">
            <a:spAutoFit/>
          </a:bodyPr>
          <a:lstStyle/>
          <a:p>
            <a:pPr>
              <a:spcBef>
                <a:spcPct val="0"/>
              </a:spcBef>
            </a:pPr>
            <a:r>
              <a:rPr lang="en-GB" altLang="en-US" sz="1600" dirty="0"/>
              <a:t>Prophet Muhammad died in AD 632 in Medina. He is buried there. He is recognised as being the last prophet of Islam. Many Muslims travel on pilgrimages to the birth place of Muhammad as a sign of respect and to pray. Many also travel to Medina, where he died.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838" t="9057" r="11431" b="-15460"/>
          <a:stretch/>
        </p:blipFill>
        <p:spPr>
          <a:xfrm>
            <a:off x="4572000" y="1582310"/>
            <a:ext cx="3816350" cy="4799292"/>
          </a:xfrm>
          <a:prstGeom prst="rect">
            <a:avLst/>
          </a:prstGeom>
        </p:spPr>
      </p:pic>
      <p:sp>
        <p:nvSpPr>
          <p:cNvPr id="9" name="Rectangle 8"/>
          <p:cNvSpPr/>
          <p:nvPr/>
        </p:nvSpPr>
        <p:spPr>
          <a:xfrm>
            <a:off x="4572000" y="5664902"/>
            <a:ext cx="3816350" cy="443253"/>
          </a:xfrm>
          <a:prstGeom prst="rect">
            <a:avLst/>
          </a:prstGeom>
          <a:solidFill>
            <a:srgbClr val="0FAD9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altLang="en-US" sz="1600" b="1" dirty="0">
                <a:solidFill>
                  <a:schemeClr val="bg1"/>
                </a:solidFill>
              </a:rPr>
              <a:t>Mecca</a:t>
            </a:r>
            <a:endParaRPr lang="en-GB" altLang="en-US" sz="1600" dirty="0">
              <a:solidFill>
                <a:schemeClr val="bg1"/>
              </a:solidFill>
            </a:endParaRPr>
          </a:p>
        </p:txBody>
      </p:sp>
    </p:spTree>
    <p:extLst>
      <p:ext uri="{BB962C8B-B14F-4D97-AF65-F5344CB8AC3E}">
        <p14:creationId xmlns:p14="http://schemas.microsoft.com/office/powerpoint/2010/main" val="291490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57</TotalTime>
  <Words>455</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Twinkl</vt:lpstr>
      <vt:lpstr>Arial</vt:lpstr>
      <vt:lpstr>Office Theme</vt:lpstr>
      <vt:lpstr>PowerPoint Presentation</vt:lpstr>
      <vt:lpstr>Islam</vt:lpstr>
      <vt:lpstr>The Qur’an</vt:lpstr>
      <vt:lpstr>The Revelation of the Qur’an</vt:lpstr>
      <vt:lpstr>Prophet Muhammad</vt:lpstr>
      <vt:lpstr>Pilgrimages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epinnegar</cp:lastModifiedBy>
  <cp:revision>8</cp:revision>
  <dcterms:created xsi:type="dcterms:W3CDTF">2019-04-18T08:13:29Z</dcterms:created>
  <dcterms:modified xsi:type="dcterms:W3CDTF">2020-04-21T19:26:46Z</dcterms:modified>
</cp:coreProperties>
</file>